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5" r:id="rId4"/>
    <p:sldId id="310" r:id="rId5"/>
    <p:sldId id="335" r:id="rId6"/>
    <p:sldId id="328" r:id="rId7"/>
    <p:sldId id="312" r:id="rId8"/>
    <p:sldId id="331" r:id="rId9"/>
    <p:sldId id="327" r:id="rId10"/>
    <p:sldId id="332" r:id="rId11"/>
    <p:sldId id="333" r:id="rId12"/>
    <p:sldId id="334" r:id="rId13"/>
    <p:sldId id="336" r:id="rId14"/>
    <p:sldId id="337" r:id="rId15"/>
    <p:sldId id="326" r:id="rId16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6" autoAdjust="0"/>
  </p:normalViewPr>
  <p:slideViewPr>
    <p:cSldViewPr showGuides="1">
      <p:cViewPr>
        <p:scale>
          <a:sx n="75" d="100"/>
          <a:sy n="75" d="100"/>
        </p:scale>
        <p:origin x="946" y="158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8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image" Target="../media/image43.png"/><Relationship Id="rId4" Type="http://schemas.openxmlformats.org/officeDocument/2006/relationships/tags" Target="../tags/tag5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215929" y="5971297"/>
            <a:ext cx="2919894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H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ao Liu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1322" y="1119532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CORONA: A Coarse-to-Fine Framework for Graph-based Recommendation with Large Language Models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285489" y="5436473"/>
            <a:ext cx="562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+mn-lt"/>
              </a:rPr>
              <a:t>Code: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https://github.com/BUPT-GAMMA/CORONA</a:t>
            </a:r>
            <a:endParaRPr lang="en-US" altLang="zh-CN" dirty="0">
              <a:cs typeface="+mn-l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SIGIR ’25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755054-FBAE-4D51-A0F5-E073E7EE89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9003" y="2009562"/>
            <a:ext cx="7856901" cy="3391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1CDB48D-FE12-43C5-9912-9F34DA57D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052" y="2362200"/>
            <a:ext cx="9845893" cy="25224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1426A3-C1F0-4BE8-B582-83D40730D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768" y="1744834"/>
            <a:ext cx="4892464" cy="33683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3BA6D61-C551-4693-95E6-E04A1E559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285" y="1821040"/>
            <a:ext cx="4953429" cy="32159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112AB92-8368-487C-82D6-7EF6A915A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802" y="1847713"/>
            <a:ext cx="5014395" cy="31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7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D533E11-79B6-4DCF-8C5F-BEFD89BAD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676400"/>
            <a:ext cx="4656223" cy="39779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5000386-5078-4574-892D-631AC61B2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462" y="1760228"/>
            <a:ext cx="4663844" cy="3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2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1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>
              <p:custDataLst>
                <p:tags r:id="rId7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/>
          <p:cNvSpPr txBox="1"/>
          <p:nvPr>
            <p:custDataLst>
              <p:tags r:id="rId2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3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 txBox="1"/>
          <p:nvPr>
            <p:custDataLst>
              <p:tags r:id="rId4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82480A2-0401-4BFA-880C-C2AD935B0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66" y="1239111"/>
            <a:ext cx="4198984" cy="518967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986E831-0C32-4E55-A3BA-B8D49AD6F1E7}"/>
              </a:ext>
            </a:extLst>
          </p:cNvPr>
          <p:cNvSpPr txBox="1"/>
          <p:nvPr/>
        </p:nvSpPr>
        <p:spPr>
          <a:xfrm>
            <a:off x="5029200" y="2521059"/>
            <a:ext cx="66183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0" i="0" dirty="0">
                <a:effectLst/>
                <a:latin typeface="Inter"/>
              </a:rPr>
              <a:t>a) is limited by the context length of LLMs and the quality of the candidate set</a:t>
            </a:r>
          </a:p>
          <a:p>
            <a:pPr algn="l"/>
            <a:br>
              <a:rPr lang="en-US" altLang="zh-CN" sz="1600" dirty="0"/>
            </a:br>
            <a:r>
              <a:rPr lang="en-US" altLang="zh-CN" sz="1600" b="0" i="0" dirty="0">
                <a:effectLst/>
                <a:latin typeface="Inter"/>
              </a:rPr>
              <a:t>b) only uses them as a means of data augmentation, without involving LLMs in the core filtering process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zh-CN" sz="16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1600" dirty="0"/>
              <a:t>Both lines of work failed to explore LLMs’ capabilities during the filtering process of candidate items, which may lead to suboptimal performance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491AF9E-23CA-412B-AE60-0D4D230D9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775" y="1547949"/>
            <a:ext cx="8428450" cy="45876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6DDA45F-1526-4654-B8E5-BD4ADF92A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3455" y="1147095"/>
            <a:ext cx="4219652" cy="1988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DE9023A-A4E4-4B3E-B2C6-CE0E69D99C9B}"/>
                  </a:ext>
                </a:extLst>
              </p:cNvPr>
              <p:cNvSpPr txBox="1"/>
              <p:nvPr/>
            </p:nvSpPr>
            <p:spPr>
              <a:xfrm>
                <a:off x="8534400" y="3678717"/>
                <a:ext cx="2003305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𝐸𝑛𝑐𝑜𝑑𝑒𝑟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DE9023A-A4E4-4B3E-B2C6-CE0E69D99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678717"/>
                <a:ext cx="2003305" cy="300788"/>
              </a:xfrm>
              <a:prstGeom prst="rect">
                <a:avLst/>
              </a:prstGeom>
              <a:blipFill>
                <a:blip r:embed="rId7"/>
                <a:stretch>
                  <a:fillRect l="-2128" r="-3951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55FDD08-A846-4316-950A-19E9EAC768FF}"/>
                  </a:ext>
                </a:extLst>
              </p:cNvPr>
              <p:cNvSpPr txBox="1"/>
              <p:nvPr/>
            </p:nvSpPr>
            <p:spPr>
              <a:xfrm>
                <a:off x="8534400" y="3290500"/>
                <a:ext cx="1680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𝐿𝐿𝑀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55FDD08-A846-4316-950A-19E9EAC76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290500"/>
                <a:ext cx="1680588" cy="276999"/>
              </a:xfrm>
              <a:prstGeom prst="rect">
                <a:avLst/>
              </a:prstGeom>
              <a:blipFill>
                <a:blip r:embed="rId8"/>
                <a:stretch>
                  <a:fillRect l="-3986" t="-2222" r="-471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1835A85F-ECA7-4B79-A8AF-6EB1D797AA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" y="4349426"/>
            <a:ext cx="5273497" cy="115834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2BCDC21-8269-4C41-9222-AD7541D791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356" y="5541600"/>
            <a:ext cx="4892464" cy="51058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E3E065B-0A78-46B1-A80A-E86E735866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560" y="1252076"/>
            <a:ext cx="7399661" cy="266723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DB03452-792A-4AA1-8547-E30001B786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5365" y="4360382"/>
            <a:ext cx="4084674" cy="177561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0117965-C9B0-4BF6-B976-8C66B0BC2C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7000" y="5107207"/>
            <a:ext cx="1257409" cy="281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DE9023A-A4E4-4B3E-B2C6-CE0E69D99C9B}"/>
                  </a:ext>
                </a:extLst>
              </p:cNvPr>
              <p:cNvSpPr txBox="1"/>
              <p:nvPr/>
            </p:nvSpPr>
            <p:spPr>
              <a:xfrm>
                <a:off x="457955" y="5256052"/>
                <a:ext cx="2056396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𝐸𝑛𝑐𝑜𝑑𝑒𝑟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DE9023A-A4E4-4B3E-B2C6-CE0E69D99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5" y="5256052"/>
                <a:ext cx="2056396" cy="311880"/>
              </a:xfrm>
              <a:prstGeom prst="rect">
                <a:avLst/>
              </a:prstGeom>
              <a:blipFill>
                <a:blip r:embed="rId6"/>
                <a:stretch>
                  <a:fillRect l="-890" r="-2671" b="-21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55FDD08-A846-4316-950A-19E9EAC768FF}"/>
                  </a:ext>
                </a:extLst>
              </p:cNvPr>
              <p:cNvSpPr txBox="1"/>
              <p:nvPr/>
            </p:nvSpPr>
            <p:spPr>
              <a:xfrm>
                <a:off x="468115" y="4836279"/>
                <a:ext cx="3460434" cy="320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𝐿𝐿𝑀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𝐼𝑅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𝑆𝑢𝑚𝑚𝑎𝑟𝑦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55FDD08-A846-4316-950A-19E9EAC76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15" y="4836279"/>
                <a:ext cx="3460434" cy="320537"/>
              </a:xfrm>
              <a:prstGeom prst="rect">
                <a:avLst/>
              </a:prstGeom>
              <a:blipFill>
                <a:blip r:embed="rId7"/>
                <a:stretch>
                  <a:fillRect l="-1764" r="-2116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3E3E065B-0A78-46B1-A80A-E86E735866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560" y="1252076"/>
            <a:ext cx="7399661" cy="26672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A26B5DD-EA9C-43FF-8075-6E435D3581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2221" y="1465454"/>
            <a:ext cx="3939881" cy="245385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2C63F9E-1359-4020-B009-8631FD017E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5769598"/>
            <a:ext cx="4656223" cy="72396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8CBB9E5-DD4D-4424-8882-D6103312FE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2229" y="4699066"/>
            <a:ext cx="4419983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60FB323-2D63-4F0B-8B31-75553339E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176" y="1676400"/>
            <a:ext cx="9434378" cy="18899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719A642-05F8-46A0-98EC-B1C5D07DB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5380" y="3949864"/>
            <a:ext cx="3635055" cy="3505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A93B9A7-E75E-4674-85D6-AAA1D7D934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3639" y="4556865"/>
            <a:ext cx="4549534" cy="6858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3B617D6-171E-465D-B69B-5B93CC155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207" y="1905000"/>
            <a:ext cx="9731583" cy="34826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7948DD7-06B6-4691-8C00-8EB427971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52" y="2057400"/>
            <a:ext cx="9845893" cy="30863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AF3C947-913B-4901-8DE6-5A9D41C51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518" y="1981200"/>
            <a:ext cx="9944962" cy="298729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dmZWMwNzNmZmQyYjgzMTEwNDQ4MzZiNjkxZGQ0MG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5841</TotalTime>
  <Words>451</Words>
  <Application>Microsoft Office PowerPoint</Application>
  <PresentationFormat>宽屏</PresentationFormat>
  <Paragraphs>147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Inter</vt:lpstr>
      <vt:lpstr>LinLibertineT</vt:lpstr>
      <vt:lpstr>Arial</vt:lpstr>
      <vt:lpstr>Calibri</vt:lpstr>
      <vt:lpstr>Cambria Math</vt:lpstr>
      <vt:lpstr>Open Sans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昊 刘</cp:lastModifiedBy>
  <cp:revision>317</cp:revision>
  <dcterms:created xsi:type="dcterms:W3CDTF">2023-09-17T03:47:00Z</dcterms:created>
  <dcterms:modified xsi:type="dcterms:W3CDTF">2025-07-22T12:41:24Z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2023-09-29T08:00:00Z</vt:filetime>
  </property>
  <property fmtid="{D5CDD505-2E9C-101B-9397-08002B2CF9AE}" pid="5" name="ICV">
    <vt:lpwstr>E474529F174F49BBAC761FC670998B13_13</vt:lpwstr>
  </property>
  <property fmtid="{D5CDD505-2E9C-101B-9397-08002B2CF9AE}" pid="6" name="KSOProductBuildVer">
    <vt:lpwstr>2052-12.1.0.21171</vt:lpwstr>
  </property>
</Properties>
</file>